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62"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51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51610A-584A-4F93-956D-013CB021CB48}" type="datetimeFigureOut">
              <a:rPr lang="en-US" smtClean="0"/>
              <a:pPr/>
              <a:t>12/12/2011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1E05AA-BAD5-4CD7-BC38-5BFB3FC9C4F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01E05AA-BAD5-4CD7-BC38-5BFB3FC9C4F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01E05AA-BAD5-4CD7-BC38-5BFB3FC9C4F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01E05AA-BAD5-4CD7-BC38-5BFB3FC9C4F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01E05AA-BAD5-4CD7-BC38-5BFB3FC9C4F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01E05AA-BAD5-4CD7-BC38-5BFB3FC9C4F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01E05AA-BAD5-4CD7-BC38-5BFB3FC9C4F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01E05AA-BAD5-4CD7-BC38-5BFB3FC9C4F2}"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22DD9C-5D55-498E-8D5C-C3B6A7D8CDF1}"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7FBACE-75ED-44F9-B3DA-46791FBEC6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2DD9C-5D55-498E-8D5C-C3B6A7D8CDF1}"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7FBACE-75ED-44F9-B3DA-46791FBEC6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2DD9C-5D55-498E-8D5C-C3B6A7D8CDF1}"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7FBACE-75ED-44F9-B3DA-46791FBEC6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2DD9C-5D55-498E-8D5C-C3B6A7D8CDF1}"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7FBACE-75ED-44F9-B3DA-46791FBEC6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22DD9C-5D55-498E-8D5C-C3B6A7D8CDF1}"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7FBACE-75ED-44F9-B3DA-46791FBEC6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22DD9C-5D55-498E-8D5C-C3B6A7D8CDF1}"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7FBACE-75ED-44F9-B3DA-46791FBEC6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22DD9C-5D55-498E-8D5C-C3B6A7D8CDF1}" type="datetimeFigureOut">
              <a:rPr lang="en-US" smtClean="0"/>
              <a:pPr/>
              <a:t>12/12/2011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7FBACE-75ED-44F9-B3DA-46791FBEC6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22DD9C-5D55-498E-8D5C-C3B6A7D8CDF1}" type="datetimeFigureOut">
              <a:rPr lang="en-US" smtClean="0"/>
              <a:pPr/>
              <a:t>12/12/2011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7FBACE-75ED-44F9-B3DA-46791FBEC6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22DD9C-5D55-498E-8D5C-C3B6A7D8CDF1}" type="datetimeFigureOut">
              <a:rPr lang="en-US" smtClean="0"/>
              <a:pPr/>
              <a:t>12/12/2011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7FBACE-75ED-44F9-B3DA-46791FBEC6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22DD9C-5D55-498E-8D5C-C3B6A7D8CDF1}"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7FBACE-75ED-44F9-B3DA-46791FBEC6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22DD9C-5D55-498E-8D5C-C3B6A7D8CDF1}"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7FBACE-75ED-44F9-B3DA-46791FBEC6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2000">
              <a:srgbClr val="00B050"/>
            </a:gs>
            <a:gs pos="51000">
              <a:schemeClr val="bg1"/>
            </a:gs>
            <a:gs pos="95000">
              <a:srgbClr val="FF0000"/>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22DD9C-5D55-498E-8D5C-C3B6A7D8CDF1}" type="datetimeFigureOut">
              <a:rPr lang="en-US" smtClean="0"/>
              <a:pPr/>
              <a:t>12/12/2011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7FBACE-75ED-44F9-B3DA-46791FBEC6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90800"/>
            <a:ext cx="7772400" cy="1470025"/>
          </a:xfrm>
        </p:spPr>
        <p:txBody>
          <a:bodyPr/>
          <a:lstStyle/>
          <a:p>
            <a:r>
              <a:rPr lang="en-US" dirty="0" smtClean="0">
                <a:latin typeface="Matura MT Script Capitals" pitchFamily="66" charset="0"/>
              </a:rPr>
              <a:t>The Arab World</a:t>
            </a:r>
            <a:endParaRPr lang="en-US" dirty="0">
              <a:latin typeface="Matura MT Script Capitals" pitchFamily="66" charset="0"/>
            </a:endParaRPr>
          </a:p>
        </p:txBody>
      </p:sp>
      <p:sp>
        <p:nvSpPr>
          <p:cNvPr id="5" name="Moon 4"/>
          <p:cNvSpPr/>
          <p:nvPr/>
        </p:nvSpPr>
        <p:spPr>
          <a:xfrm rot="18649599">
            <a:off x="4253797" y="4154844"/>
            <a:ext cx="1410183" cy="2623843"/>
          </a:xfrm>
          <a:prstGeom prst="mo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3200400" y="228600"/>
            <a:ext cx="2438400" cy="2514600"/>
            <a:chOff x="2971800" y="228600"/>
            <a:chExt cx="2438400" cy="2514600"/>
          </a:xfrm>
        </p:grpSpPr>
        <p:sp>
          <p:nvSpPr>
            <p:cNvPr id="9" name="Rectangle 8"/>
            <p:cNvSpPr/>
            <p:nvPr/>
          </p:nvSpPr>
          <p:spPr>
            <a:xfrm rot="16200000">
              <a:off x="2933700" y="1257300"/>
              <a:ext cx="2514600" cy="457200"/>
            </a:xfrm>
            <a:prstGeom prst="rect">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971800" y="762000"/>
              <a:ext cx="2438400" cy="457200"/>
            </a:xfrm>
            <a:prstGeom prst="rect">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atura MT Script Capitals" pitchFamily="66" charset="0"/>
              </a:rPr>
              <a:t>Religions</a:t>
            </a:r>
            <a:endParaRPr lang="en-US" dirty="0">
              <a:latin typeface="Matura MT Script Capitals" pitchFamily="66" charset="0"/>
            </a:endParaRPr>
          </a:p>
        </p:txBody>
      </p:sp>
      <p:sp>
        <p:nvSpPr>
          <p:cNvPr id="3" name="Content Placeholder 2"/>
          <p:cNvSpPr>
            <a:spLocks noGrp="1"/>
          </p:cNvSpPr>
          <p:nvPr>
            <p:ph idx="1"/>
          </p:nvPr>
        </p:nvSpPr>
        <p:spPr>
          <a:xfrm>
            <a:off x="457200" y="1600200"/>
            <a:ext cx="8229600" cy="5029200"/>
          </a:xfrm>
        </p:spPr>
        <p:txBody>
          <a:bodyPr>
            <a:normAutofit lnSpcReduction="10000"/>
          </a:bodyPr>
          <a:lstStyle/>
          <a:p>
            <a:r>
              <a:rPr lang="en-US" sz="2800" dirty="0" smtClean="0">
                <a:latin typeface="Matura MT Script Capitals" pitchFamily="66" charset="0"/>
              </a:rPr>
              <a:t>Although most Arabs are Muslim by practice after their “prophet” introduced it in the early to mid 700s into the Middle East region, a fair amount of Arabs are Christians.</a:t>
            </a:r>
          </a:p>
          <a:p>
            <a:r>
              <a:rPr lang="en-US" sz="2800" dirty="0" smtClean="0">
                <a:latin typeface="Matura MT Script Capitals" pitchFamily="66" charset="0"/>
              </a:rPr>
              <a:t>Sadly, the majority of Arab countries have a foothold of Islam in them, which strongly influences their government.</a:t>
            </a:r>
          </a:p>
          <a:p>
            <a:r>
              <a:rPr lang="en-US" sz="2800" dirty="0" smtClean="0">
                <a:latin typeface="Matura MT Script Capitals" pitchFamily="66" charset="0"/>
              </a:rPr>
              <a:t>The Muslim place of worship is a mosque and the Christian place is a church.</a:t>
            </a:r>
          </a:p>
          <a:p>
            <a:r>
              <a:rPr lang="en-US" sz="2800" dirty="0" smtClean="0">
                <a:latin typeface="Matura MT Script Capitals" pitchFamily="66" charset="0"/>
              </a:rPr>
              <a:t>In the way of Islamic “jihad”, or “holy war”, is the oppression of other faiths that they surround, including their Christian neighbors.</a:t>
            </a:r>
            <a:endParaRPr lang="en-US" sz="2800" dirty="0">
              <a:latin typeface="Matura MT Script Capitals"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Matura MT Script Capitals" pitchFamily="66" charset="0"/>
              </a:rPr>
              <a:t>Arab Countries</a:t>
            </a:r>
            <a:endParaRPr lang="en-US" dirty="0">
              <a:latin typeface="Matura MT Script Capitals" pitchFamily="66" charset="0"/>
            </a:endParaRPr>
          </a:p>
        </p:txBody>
      </p:sp>
      <p:sp>
        <p:nvSpPr>
          <p:cNvPr id="3" name="Content Placeholder 2"/>
          <p:cNvSpPr>
            <a:spLocks noGrp="1"/>
          </p:cNvSpPr>
          <p:nvPr>
            <p:ph idx="1"/>
          </p:nvPr>
        </p:nvSpPr>
        <p:spPr>
          <a:xfrm>
            <a:off x="457200" y="1143000"/>
            <a:ext cx="8229600" cy="3733800"/>
          </a:xfrm>
        </p:spPr>
        <p:txBody>
          <a:bodyPr>
            <a:normAutofit lnSpcReduction="10000"/>
          </a:bodyPr>
          <a:lstStyle/>
          <a:p>
            <a:r>
              <a:rPr lang="en-US" sz="2800" dirty="0" smtClean="0">
                <a:latin typeface="Matura MT Script Capitals" pitchFamily="66" charset="0"/>
              </a:rPr>
              <a:t>The following countries are Arab countries:</a:t>
            </a:r>
          </a:p>
          <a:p>
            <a:pPr>
              <a:buNone/>
            </a:pPr>
            <a:r>
              <a:rPr lang="en-US" sz="2000" dirty="0" smtClean="0">
                <a:latin typeface="Matura MT Script Capitals" pitchFamily="66" charset="0"/>
              </a:rPr>
              <a:t>Algeria, Bahrain, Comoros, Djibouti, Egypt, Iraq, Jordan, Kuwait, Lebanon, Libya, Malta, Mauritania, Morocco, Oman and Yemen, Qatar, Saudi Arabia, Somalia, Sudan, Syria, Tunisia, United Arab Emirates, Western Sahara, Afghanistan, Pakistan, Kazakhstan, and Turkey</a:t>
            </a:r>
            <a:endParaRPr lang="en-US" sz="2800" dirty="0">
              <a:latin typeface="Matura MT Script Capitals" pitchFamily="66" charset="0"/>
            </a:endParaRPr>
          </a:p>
          <a:p>
            <a:pPr>
              <a:buNone/>
            </a:pPr>
            <a:endParaRPr lang="en-US" sz="2800" dirty="0">
              <a:latin typeface="Matura MT Script Capitals" pitchFamily="66" charset="0"/>
            </a:endParaRPr>
          </a:p>
          <a:p>
            <a:r>
              <a:rPr lang="en-US" sz="2800" dirty="0" smtClean="0">
                <a:latin typeface="Matura MT Script Capitals" pitchFamily="66" charset="0"/>
              </a:rPr>
              <a:t>The following are Arab “states” that are not real countries:</a:t>
            </a:r>
          </a:p>
          <a:p>
            <a:pPr>
              <a:buNone/>
            </a:pPr>
            <a:r>
              <a:rPr lang="en-US" sz="2000" dirty="0">
                <a:latin typeface="Matura MT Script Capitals" pitchFamily="66" charset="0"/>
              </a:rPr>
              <a:t> </a:t>
            </a:r>
            <a:r>
              <a:rPr lang="en-US" sz="2000" dirty="0" smtClean="0">
                <a:latin typeface="Matura MT Script Capitals" pitchFamily="66" charset="0"/>
              </a:rPr>
              <a:t>The Gaza Strip and the West Bank, both located in Israel.</a:t>
            </a:r>
          </a:p>
        </p:txBody>
      </p:sp>
      <p:grpSp>
        <p:nvGrpSpPr>
          <p:cNvPr id="10" name="Group 9"/>
          <p:cNvGrpSpPr/>
          <p:nvPr/>
        </p:nvGrpSpPr>
        <p:grpSpPr>
          <a:xfrm>
            <a:off x="533400" y="5257800"/>
            <a:ext cx="8077200" cy="990600"/>
            <a:chOff x="0" y="4800600"/>
            <a:chExt cx="8077200" cy="990600"/>
          </a:xfrm>
        </p:grpSpPr>
        <p:pic>
          <p:nvPicPr>
            <p:cNvPr id="2050" name="Picture 2"/>
            <p:cNvPicPr>
              <a:picLocks noChangeAspect="1" noChangeArrowheads="1"/>
            </p:cNvPicPr>
            <p:nvPr/>
          </p:nvPicPr>
          <p:blipFill>
            <a:blip r:embed="rId3" cstate="print"/>
            <a:srcRect/>
            <a:stretch>
              <a:fillRect/>
            </a:stretch>
          </p:blipFill>
          <p:spPr bwMode="auto">
            <a:xfrm>
              <a:off x="0" y="4800600"/>
              <a:ext cx="1456450" cy="99060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1447800" y="4800600"/>
              <a:ext cx="1447800" cy="963343"/>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2895599" y="4800600"/>
              <a:ext cx="1447801" cy="990600"/>
            </a:xfrm>
            <a:prstGeom prst="rect">
              <a:avLst/>
            </a:prstGeom>
            <a:noFill/>
            <a:ln w="9525">
              <a:noFill/>
              <a:miter lim="800000"/>
              <a:headEnd/>
              <a:tailEnd/>
            </a:ln>
          </p:spPr>
        </p:pic>
        <p:pic>
          <p:nvPicPr>
            <p:cNvPr id="2053" name="Picture 5"/>
            <p:cNvPicPr>
              <a:picLocks noChangeAspect="1" noChangeArrowheads="1"/>
            </p:cNvPicPr>
            <p:nvPr/>
          </p:nvPicPr>
          <p:blipFill>
            <a:blip r:embed="rId6" cstate="print"/>
            <a:srcRect/>
            <a:stretch>
              <a:fillRect/>
            </a:stretch>
          </p:blipFill>
          <p:spPr bwMode="auto">
            <a:xfrm>
              <a:off x="4343400" y="4800600"/>
              <a:ext cx="1488606" cy="990600"/>
            </a:xfrm>
            <a:prstGeom prst="rect">
              <a:avLst/>
            </a:prstGeom>
            <a:noFill/>
            <a:ln w="9525">
              <a:noFill/>
              <a:miter lim="800000"/>
              <a:headEnd/>
              <a:tailEnd/>
            </a:ln>
          </p:spPr>
        </p:pic>
        <p:pic>
          <p:nvPicPr>
            <p:cNvPr id="2054" name="Picture 6"/>
            <p:cNvPicPr>
              <a:picLocks noChangeAspect="1" noChangeArrowheads="1"/>
            </p:cNvPicPr>
            <p:nvPr/>
          </p:nvPicPr>
          <p:blipFill>
            <a:blip r:embed="rId7" cstate="print"/>
            <a:srcRect/>
            <a:stretch>
              <a:fillRect/>
            </a:stretch>
          </p:blipFill>
          <p:spPr bwMode="auto">
            <a:xfrm>
              <a:off x="5791200" y="4800600"/>
              <a:ext cx="1143000" cy="990600"/>
            </a:xfrm>
            <a:prstGeom prst="rect">
              <a:avLst/>
            </a:prstGeom>
            <a:noFill/>
            <a:ln w="9525">
              <a:noFill/>
              <a:miter lim="800000"/>
              <a:headEnd/>
              <a:tailEnd/>
            </a:ln>
          </p:spPr>
        </p:pic>
        <p:pic>
          <p:nvPicPr>
            <p:cNvPr id="2055" name="Picture 7"/>
            <p:cNvPicPr>
              <a:picLocks noChangeAspect="1" noChangeArrowheads="1"/>
            </p:cNvPicPr>
            <p:nvPr/>
          </p:nvPicPr>
          <p:blipFill>
            <a:blip r:embed="rId8" cstate="print"/>
            <a:srcRect/>
            <a:stretch>
              <a:fillRect/>
            </a:stretch>
          </p:blipFill>
          <p:spPr bwMode="auto">
            <a:xfrm>
              <a:off x="6934200" y="4800600"/>
              <a:ext cx="1143000" cy="990600"/>
            </a:xfrm>
            <a:prstGeom prst="rect">
              <a:avLst/>
            </a:prstGeom>
            <a:noFill/>
            <a:ln w="9525">
              <a:noFill/>
              <a:miter lim="800000"/>
              <a:headEnd/>
              <a:tailEnd/>
            </a:ln>
          </p:spPr>
        </p:pic>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atura MT Script Capitals" pitchFamily="66" charset="0"/>
              </a:rPr>
              <a:t>Map of Arab Countries</a:t>
            </a:r>
            <a:endParaRPr lang="en-US" dirty="0">
              <a:latin typeface="Matura MT Script Capitals" pitchFamily="66" charset="0"/>
            </a:endParaRPr>
          </a:p>
        </p:txBody>
      </p:sp>
      <p:pic>
        <p:nvPicPr>
          <p:cNvPr id="1026" name="Picture 2"/>
          <p:cNvPicPr>
            <a:picLocks noGrp="1" noChangeAspect="1" noChangeArrowheads="1"/>
          </p:cNvPicPr>
          <p:nvPr>
            <p:ph idx="1"/>
          </p:nvPr>
        </p:nvPicPr>
        <p:blipFill>
          <a:blip r:embed="rId3" cstate="print"/>
          <a:srcRect/>
          <a:stretch>
            <a:fillRect/>
          </a:stretch>
        </p:blipFill>
        <p:spPr bwMode="auto">
          <a:xfrm>
            <a:off x="381000" y="1752600"/>
            <a:ext cx="8281686" cy="41148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atura MT Script Capitals" pitchFamily="66" charset="0"/>
              </a:rPr>
              <a:t>Arab Foods</a:t>
            </a:r>
            <a:endParaRPr lang="en-US" dirty="0">
              <a:latin typeface="Matura MT Script Capitals" pitchFamily="66" charset="0"/>
            </a:endParaRPr>
          </a:p>
        </p:txBody>
      </p:sp>
      <p:sp>
        <p:nvSpPr>
          <p:cNvPr id="3" name="Content Placeholder 2"/>
          <p:cNvSpPr>
            <a:spLocks noGrp="1"/>
          </p:cNvSpPr>
          <p:nvPr>
            <p:ph idx="1"/>
          </p:nvPr>
        </p:nvSpPr>
        <p:spPr/>
        <p:txBody>
          <a:bodyPr>
            <a:normAutofit lnSpcReduction="10000"/>
          </a:bodyPr>
          <a:lstStyle/>
          <a:p>
            <a:r>
              <a:rPr lang="en-US" sz="2400" dirty="0" smtClean="0">
                <a:latin typeface="Matura MT Script Capitals" pitchFamily="66" charset="0"/>
              </a:rPr>
              <a:t>Ranging in tastes, spices and foreign influence, Arabs make their foods diverse and with all their hearts.</a:t>
            </a:r>
          </a:p>
          <a:p>
            <a:r>
              <a:rPr lang="en-US" sz="2400" dirty="0" smtClean="0">
                <a:latin typeface="Matura MT Script Capitals" pitchFamily="66" charset="0"/>
              </a:rPr>
              <a:t>Even though this people group have many foreign restaurants and snack shops, such as chicken dinner places and shops containing American soda and junk food, they still mainly eat their own food.</a:t>
            </a:r>
          </a:p>
          <a:p>
            <a:r>
              <a:rPr lang="en-US" sz="2400" dirty="0" smtClean="0">
                <a:latin typeface="Matura MT Script Capitals" pitchFamily="66" charset="0"/>
              </a:rPr>
              <a:t>Common meats are goat, sheep, beef, and chicken.</a:t>
            </a:r>
          </a:p>
          <a:p>
            <a:r>
              <a:rPr lang="en-US" sz="2400" dirty="0" smtClean="0">
                <a:latin typeface="Matura MT Script Capitals" pitchFamily="66" charset="0"/>
              </a:rPr>
              <a:t>Arab markets are usually called bazaars, or in Israel, shukes.</a:t>
            </a:r>
          </a:p>
          <a:p>
            <a:r>
              <a:rPr lang="en-US" sz="2400" dirty="0" smtClean="0">
                <a:latin typeface="Matura MT Script Capitals" pitchFamily="66" charset="0"/>
              </a:rPr>
              <a:t>Very important to their cooking, Arabs use many spices that can range from intense spice to mild kick, but all have an </a:t>
            </a:r>
            <a:r>
              <a:rPr lang="en-US" sz="2400" smtClean="0">
                <a:latin typeface="Matura MT Script Capitals" pitchFamily="66" charset="0"/>
              </a:rPr>
              <a:t>enjoyable flavor to them.</a:t>
            </a:r>
            <a:endParaRPr lang="en-US" sz="2400" dirty="0">
              <a:latin typeface="Matura MT Script Capitals" pitchFamily="66"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atura MT Script Capitals" pitchFamily="66" charset="0"/>
              </a:rPr>
              <a:t>What do Arabs look like?!</a:t>
            </a:r>
            <a:endParaRPr lang="en-US" dirty="0">
              <a:latin typeface="Matura MT Script Capitals" pitchFamily="66" charset="0"/>
            </a:endParaRPr>
          </a:p>
        </p:txBody>
      </p:sp>
      <p:pic>
        <p:nvPicPr>
          <p:cNvPr id="1026" name="Picture 2"/>
          <p:cNvPicPr>
            <a:picLocks noChangeAspect="1" noChangeArrowheads="1"/>
          </p:cNvPicPr>
          <p:nvPr/>
        </p:nvPicPr>
        <p:blipFill>
          <a:blip r:embed="rId3" cstate="print"/>
          <a:srcRect/>
          <a:stretch>
            <a:fillRect/>
          </a:stretch>
        </p:blipFill>
        <p:spPr bwMode="auto">
          <a:xfrm>
            <a:off x="457200" y="1600200"/>
            <a:ext cx="1600200" cy="2404672"/>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486400" y="4267200"/>
            <a:ext cx="3419475" cy="2346946"/>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2438400" y="3581400"/>
            <a:ext cx="2115285" cy="2824015"/>
          </a:xfrm>
          <a:prstGeom prst="rect">
            <a:avLst/>
          </a:prstGeom>
          <a:noFill/>
          <a:ln w="9525">
            <a:noFill/>
            <a:miter lim="800000"/>
            <a:headEnd/>
            <a:tailEnd/>
          </a:ln>
        </p:spPr>
      </p:pic>
      <p:pic>
        <p:nvPicPr>
          <p:cNvPr id="1029" name="Picture 5"/>
          <p:cNvPicPr>
            <a:picLocks noChangeAspect="1" noChangeArrowheads="1"/>
          </p:cNvPicPr>
          <p:nvPr/>
        </p:nvPicPr>
        <p:blipFill>
          <a:blip r:embed="rId6" cstate="print"/>
          <a:srcRect/>
          <a:stretch>
            <a:fillRect/>
          </a:stretch>
        </p:blipFill>
        <p:spPr bwMode="auto">
          <a:xfrm>
            <a:off x="6096000" y="1752600"/>
            <a:ext cx="2266950" cy="20193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atura MT Script Capitals" pitchFamily="66" charset="0"/>
              </a:rPr>
              <a:t>Arab Architecture</a:t>
            </a:r>
            <a:endParaRPr lang="en-US" dirty="0">
              <a:latin typeface="Matura MT Script Capitals" pitchFamily="66" charset="0"/>
            </a:endParaRPr>
          </a:p>
        </p:txBody>
      </p:sp>
      <p:pic>
        <p:nvPicPr>
          <p:cNvPr id="4" name="Picture 3"/>
          <p:cNvPicPr/>
          <p:nvPr/>
        </p:nvPicPr>
        <p:blipFill>
          <a:blip r:embed="rId3" cstate="print"/>
          <a:srcRect l="22917" t="9402" r="9134" b="3846"/>
          <a:stretch>
            <a:fillRect/>
          </a:stretch>
        </p:blipFill>
        <p:spPr bwMode="auto">
          <a:xfrm>
            <a:off x="304800" y="3429000"/>
            <a:ext cx="3505200" cy="3105150"/>
          </a:xfrm>
          <a:prstGeom prst="rect">
            <a:avLst/>
          </a:prstGeom>
          <a:noFill/>
          <a:ln w="9525">
            <a:noFill/>
            <a:miter lim="800000"/>
            <a:headEnd/>
            <a:tailEnd/>
          </a:ln>
        </p:spPr>
      </p:pic>
      <p:pic>
        <p:nvPicPr>
          <p:cNvPr id="5" name="Picture 4"/>
          <p:cNvPicPr/>
          <p:nvPr/>
        </p:nvPicPr>
        <p:blipFill>
          <a:blip r:embed="rId4" cstate="print"/>
          <a:srcRect l="29006" t="21368" r="22436" b="37393"/>
          <a:stretch>
            <a:fillRect/>
          </a:stretch>
        </p:blipFill>
        <p:spPr bwMode="auto">
          <a:xfrm>
            <a:off x="5105400" y="1524000"/>
            <a:ext cx="3648075" cy="2286000"/>
          </a:xfrm>
          <a:prstGeom prst="rect">
            <a:avLst/>
          </a:prstGeom>
          <a:noFill/>
          <a:ln w="9525">
            <a:noFill/>
            <a:miter lim="800000"/>
            <a:headEnd/>
            <a:tailEnd/>
          </a:ln>
        </p:spPr>
      </p:pic>
      <p:pic>
        <p:nvPicPr>
          <p:cNvPr id="6" name="Picture 5"/>
          <p:cNvPicPr/>
          <p:nvPr/>
        </p:nvPicPr>
        <p:blipFill>
          <a:blip r:embed="rId5" cstate="print"/>
          <a:srcRect l="26923" t="25855" r="27404" b="36752"/>
          <a:stretch>
            <a:fillRect/>
          </a:stretch>
        </p:blipFill>
        <p:spPr bwMode="auto">
          <a:xfrm>
            <a:off x="4038600" y="3962400"/>
            <a:ext cx="3886200" cy="2362200"/>
          </a:xfrm>
          <a:prstGeom prst="rect">
            <a:avLst/>
          </a:prstGeom>
          <a:noFill/>
          <a:ln w="9525">
            <a:noFill/>
            <a:miter lim="800000"/>
            <a:headEnd/>
            <a:tailEnd/>
          </a:ln>
        </p:spPr>
      </p:pic>
      <p:pic>
        <p:nvPicPr>
          <p:cNvPr id="7" name="Picture 6"/>
          <p:cNvPicPr/>
          <p:nvPr/>
        </p:nvPicPr>
        <p:blipFill>
          <a:blip r:embed="rId6" cstate="print"/>
          <a:srcRect l="26122" t="14103" r="6250" b="11325"/>
          <a:stretch>
            <a:fillRect/>
          </a:stretch>
        </p:blipFill>
        <p:spPr bwMode="auto">
          <a:xfrm>
            <a:off x="838200" y="1371600"/>
            <a:ext cx="2362200" cy="18002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327</Words>
  <Application>Microsoft Office PowerPoint</Application>
  <PresentationFormat>On-screen Show (4:3)</PresentationFormat>
  <Paragraphs>28</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The Arab World</vt:lpstr>
      <vt:lpstr>Religions</vt:lpstr>
      <vt:lpstr>Arab Countries</vt:lpstr>
      <vt:lpstr>Map of Arab Countries</vt:lpstr>
      <vt:lpstr>Arab Foods</vt:lpstr>
      <vt:lpstr>What do Arabs look like?!</vt:lpstr>
      <vt:lpstr>Arab Architecture</vt:lpstr>
    </vt:vector>
  </TitlesOfParts>
  <Company>Hampton Township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Arab World</dc:title>
  <dc:creator>HZD683</dc:creator>
  <cp:lastModifiedBy>HZD683</cp:lastModifiedBy>
  <cp:revision>25</cp:revision>
  <dcterms:created xsi:type="dcterms:W3CDTF">2011-12-07T19:06:58Z</dcterms:created>
  <dcterms:modified xsi:type="dcterms:W3CDTF">2011-12-12T19:08:50Z</dcterms:modified>
</cp:coreProperties>
</file>